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3" r:id="rId1"/>
    <p:sldMasterId id="2147483725" r:id="rId2"/>
    <p:sldMasterId id="2147483738" r:id="rId3"/>
  </p:sldMasterIdLst>
  <p:notesMasterIdLst>
    <p:notesMasterId r:id="rId31"/>
  </p:notesMasterIdLst>
  <p:sldIdLst>
    <p:sldId id="738" r:id="rId4"/>
    <p:sldId id="390" r:id="rId5"/>
    <p:sldId id="739" r:id="rId6"/>
    <p:sldId id="742" r:id="rId7"/>
    <p:sldId id="993" r:id="rId8"/>
    <p:sldId id="1039" r:id="rId9"/>
    <p:sldId id="1034" r:id="rId10"/>
    <p:sldId id="1040" r:id="rId11"/>
    <p:sldId id="750" r:id="rId12"/>
    <p:sldId id="1055" r:id="rId13"/>
    <p:sldId id="1041" r:id="rId14"/>
    <p:sldId id="1043" r:id="rId15"/>
    <p:sldId id="1044" r:id="rId16"/>
    <p:sldId id="1060" r:id="rId17"/>
    <p:sldId id="1046" r:id="rId18"/>
    <p:sldId id="1047" r:id="rId19"/>
    <p:sldId id="1059" r:id="rId20"/>
    <p:sldId id="1048" r:id="rId21"/>
    <p:sldId id="1049" r:id="rId22"/>
    <p:sldId id="1061" r:id="rId23"/>
    <p:sldId id="1051" r:id="rId24"/>
    <p:sldId id="1052" r:id="rId25"/>
    <p:sldId id="1054" r:id="rId26"/>
    <p:sldId id="1053" r:id="rId27"/>
    <p:sldId id="1045" r:id="rId28"/>
    <p:sldId id="1058" r:id="rId29"/>
    <p:sldId id="1057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64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pos="2904" userDrawn="1">
          <p15:clr>
            <a:srgbClr val="A4A3A4"/>
          </p15:clr>
        </p15:guide>
        <p15:guide id="4" pos="3120" userDrawn="1">
          <p15:clr>
            <a:srgbClr val="A4A3A4"/>
          </p15:clr>
        </p15:guide>
        <p15:guide id="5" pos="3336" userDrawn="1">
          <p15:clr>
            <a:srgbClr val="A4A3A4"/>
          </p15:clr>
        </p15:guide>
        <p15:guide id="6" pos="3552" userDrawn="1">
          <p15:clr>
            <a:srgbClr val="A4A3A4"/>
          </p15:clr>
        </p15:guide>
        <p15:guide id="7" pos="3768" userDrawn="1">
          <p15:clr>
            <a:srgbClr val="A4A3A4"/>
          </p15:clr>
        </p15:guide>
        <p15:guide id="8" pos="3984" userDrawn="1">
          <p15:clr>
            <a:srgbClr val="A4A3A4"/>
          </p15:clr>
        </p15:guide>
        <p15:guide id="9" pos="4200" userDrawn="1">
          <p15:clr>
            <a:srgbClr val="A4A3A4"/>
          </p15:clr>
        </p15:guide>
        <p15:guide id="10" pos="4416" userDrawn="1">
          <p15:clr>
            <a:srgbClr val="A4A3A4"/>
          </p15:clr>
        </p15:guide>
        <p15:guide id="11" pos="4632" userDrawn="1">
          <p15:clr>
            <a:srgbClr val="A4A3A4"/>
          </p15:clr>
        </p15:guide>
        <p15:guide id="12" pos="4848" userDrawn="1">
          <p15:clr>
            <a:srgbClr val="A4A3A4"/>
          </p15:clr>
        </p15:guide>
        <p15:guide id="13" pos="5064" userDrawn="1">
          <p15:clr>
            <a:srgbClr val="A4A3A4"/>
          </p15:clr>
        </p15:guide>
        <p15:guide id="14" pos="5280" userDrawn="1">
          <p15:clr>
            <a:srgbClr val="A4A3A4"/>
          </p15:clr>
        </p15:guide>
        <p15:guide id="15" pos="5496" userDrawn="1">
          <p15:clr>
            <a:srgbClr val="A4A3A4"/>
          </p15:clr>
        </p15:guide>
        <p15:guide id="16" pos="5712" userDrawn="1">
          <p15:clr>
            <a:srgbClr val="A4A3A4"/>
          </p15:clr>
        </p15:guide>
        <p15:guide id="17" pos="5952" userDrawn="1">
          <p15:clr>
            <a:srgbClr val="A4A3A4"/>
          </p15:clr>
        </p15:guide>
        <p15:guide id="18" pos="6168" userDrawn="1">
          <p15:clr>
            <a:srgbClr val="A4A3A4"/>
          </p15:clr>
        </p15:guide>
        <p15:guide id="19" pos="6384" userDrawn="1">
          <p15:clr>
            <a:srgbClr val="A4A3A4"/>
          </p15:clr>
        </p15:guide>
        <p15:guide id="20" pos="6600" userDrawn="1">
          <p15:clr>
            <a:srgbClr val="A4A3A4"/>
          </p15:clr>
        </p15:guide>
        <p15:guide id="21" pos="6816" userDrawn="1">
          <p15:clr>
            <a:srgbClr val="A4A3A4"/>
          </p15:clr>
        </p15:guide>
        <p15:guide id="22" orient="horz" pos="1296" userDrawn="1">
          <p15:clr>
            <a:srgbClr val="A4A3A4"/>
          </p15:clr>
        </p15:guide>
        <p15:guide id="23" orient="horz" pos="1728" userDrawn="1">
          <p15:clr>
            <a:srgbClr val="A4A3A4"/>
          </p15:clr>
        </p15:guide>
        <p15:guide id="24" orient="horz" pos="2160" userDrawn="1">
          <p15:clr>
            <a:srgbClr val="A4A3A4"/>
          </p15:clr>
        </p15:guide>
        <p15:guide id="25" orient="horz" pos="2880" userDrawn="1">
          <p15:clr>
            <a:srgbClr val="A4A3A4"/>
          </p15:clr>
        </p15:guide>
        <p15:guide id="26" orient="horz" pos="3336" userDrawn="1">
          <p15:clr>
            <a:srgbClr val="A4A3A4"/>
          </p15:clr>
        </p15:guide>
        <p15:guide id="27" orient="horz" pos="3744" userDrawn="1">
          <p15:clr>
            <a:srgbClr val="A4A3A4"/>
          </p15:clr>
        </p15:guide>
        <p15:guide id="28" orient="horz" pos="4176" userDrawn="1">
          <p15:clr>
            <a:srgbClr val="A4A3A4"/>
          </p15:clr>
        </p15:guide>
        <p15:guide id="29" orient="horz" pos="43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kel, Ryan" initials="YR" lastIdx="2" clrIdx="0">
    <p:extLst>
      <p:ext uri="{19B8F6BF-5375-455C-9EA6-DF929625EA0E}">
        <p15:presenceInfo xmlns:p15="http://schemas.microsoft.com/office/powerpoint/2012/main" userId="S-1-5-21-1292428093-179605362-682003330-260537" providerId="AD"/>
      </p:ext>
    </p:extLst>
  </p:cmAuthor>
  <p:cmAuthor id="2" name="Nolis, Jonathan" initials="NJ" lastIdx="0" clrIdx="1">
    <p:extLst>
      <p:ext uri="{19B8F6BF-5375-455C-9EA6-DF929625EA0E}">
        <p15:presenceInfo xmlns:p15="http://schemas.microsoft.com/office/powerpoint/2012/main" userId="S::Jonathan.Nolis1@T-Mobile.com::34b665af-f715-4c0c-955a-d5243d791a9d" providerId="AD"/>
      </p:ext>
    </p:extLst>
  </p:cmAuthor>
  <p:cmAuthor id="3" name="Nolis, Jacqueline" initials="NJ" lastIdx="0" clrIdx="2">
    <p:extLst>
      <p:ext uri="{19B8F6BF-5375-455C-9EA6-DF929625EA0E}">
        <p15:presenceInfo xmlns:p15="http://schemas.microsoft.com/office/powerpoint/2012/main" userId="S::Jacqueline.Nolis1@t-mobile.com::34b665af-f715-4c0c-955a-d5243d791a9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2F5"/>
    <a:srgbClr val="BA0060"/>
    <a:srgbClr val="A10053"/>
    <a:srgbClr val="FF0000"/>
    <a:srgbClr val="09B119"/>
    <a:srgbClr val="E20074"/>
    <a:srgbClr val="323232"/>
    <a:srgbClr val="5A5A5A"/>
    <a:srgbClr val="767676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88861"/>
  </p:normalViewPr>
  <p:slideViewPr>
    <p:cSldViewPr snapToGrid="0" snapToObjects="1">
      <p:cViewPr varScale="1">
        <p:scale>
          <a:sx n="85" d="100"/>
          <a:sy n="85" d="100"/>
        </p:scale>
        <p:origin x="504" y="31"/>
      </p:cViewPr>
      <p:guideLst>
        <p:guide orient="horz" pos="864"/>
        <p:guide pos="2664"/>
        <p:guide pos="2904"/>
        <p:guide pos="3120"/>
        <p:guide pos="3336"/>
        <p:guide pos="3552"/>
        <p:guide pos="3768"/>
        <p:guide pos="3984"/>
        <p:guide pos="4200"/>
        <p:guide pos="4416"/>
        <p:guide pos="4632"/>
        <p:guide pos="4848"/>
        <p:guide pos="5064"/>
        <p:guide pos="5280"/>
        <p:guide pos="5496"/>
        <p:guide pos="5712"/>
        <p:guide pos="5952"/>
        <p:guide pos="6168"/>
        <p:guide pos="6384"/>
        <p:guide pos="6600"/>
        <p:guide pos="6816"/>
        <p:guide orient="horz" pos="1296"/>
        <p:guide orient="horz" pos="1728"/>
        <p:guide orient="horz" pos="2160"/>
        <p:guide orient="horz" pos="2880"/>
        <p:guide orient="horz" pos="3336"/>
        <p:guide orient="horz" pos="3744"/>
        <p:guide orient="horz" pos="4176"/>
        <p:guide orient="horz" pos="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7967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7730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230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4A0485-3AEA-4107-B3CF-301C161DA2E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230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845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4046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5606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9651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0880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3B37-71DB-3E47-AA97-4336DAD74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377C1-06BD-8943-A049-B92F64AC7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1838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2B45-1CD9-5940-A16D-9BE17A25F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93C39-8304-F94A-BC4C-F5953A82A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15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5E36A3-80CA-CD49-B4FE-CD073553D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5DC99-6D1E-FD42-A2FB-02F81F710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3066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3B37-71DB-3E47-AA97-4336DAD74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377C1-06BD-8943-A049-B92F64AC7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0871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6581B-BF7A-8045-939B-1811716B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B1BB3-E6DB-C34D-91E7-F44A57DC5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189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28D4-9B2A-B440-8DCA-6243C1E4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C9A3B-F6D7-A642-8379-CF7074932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5685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0E45-AF45-D841-843C-71087469C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393D9-063F-F545-B368-CCA65A148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FA986-7158-8645-A2C5-9B1BB3C97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5435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9B842-D753-1642-9DD4-B641B352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910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2C7DC-B921-184E-B29C-630C9661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66F55-3443-D24C-9D49-0A6844464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F6B352-EA88-CE49-9EB2-9801DA22C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C84EC3-0231-CA43-B6FB-E973B6FC9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2213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FDAB5-E0D5-664C-A84D-38F47B5E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4292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028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7F48-A7B4-C84D-A25C-91B0CEE6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F0BA2-4C06-B347-B7EF-3306E1855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72BA7-10D0-E746-BD6A-D357D4217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5263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6581B-BF7A-8045-939B-1811716B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B1BB3-E6DB-C34D-91E7-F44A57DC5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16079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AE02-B908-0349-B8F0-4F8BEBA5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DD3C5-FB97-D14F-BC70-894FCFF308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909FC-F777-B241-80BF-446D2290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1761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2B45-1CD9-5940-A16D-9BE17A25F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93C39-8304-F94A-BC4C-F5953A82A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3882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5E36A3-80CA-CD49-B4FE-CD073553D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5DC99-6D1E-FD42-A2FB-02F81F710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20282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63891" y="6624143"/>
            <a:ext cx="67575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cap="all">
                <a:solidFill>
                  <a:srgbClr val="000000">
                    <a:lumMod val="50000"/>
                    <a:lumOff val="50000"/>
                  </a:srgbClr>
                </a:solidFill>
                <a:latin typeface="Tele-GroteskHal" pitchFamily="2" charset="0"/>
              </a:rPr>
              <a:t>Page </a:t>
            </a:r>
            <a:fld id="{5BBE47CA-E057-456F-A496-40FD31C4647C}" type="slidenum">
              <a:rPr lang="en-US" sz="800" cap="all">
                <a:solidFill>
                  <a:srgbClr val="000000">
                    <a:lumMod val="50000"/>
                    <a:lumOff val="50000"/>
                  </a:srgbClr>
                </a:solidFill>
                <a:latin typeface="Tele-GroteskHal" pitchFamily="2" charset="0"/>
              </a:rPr>
              <a:pPr/>
              <a:t>‹#›</a:t>
            </a:fld>
            <a:r>
              <a:rPr lang="en-US" sz="800" cap="all">
                <a:solidFill>
                  <a:srgbClr val="000000">
                    <a:lumMod val="50000"/>
                    <a:lumOff val="50000"/>
                  </a:srgbClr>
                </a:solidFill>
                <a:latin typeface="Tele-GroteskHal" pitchFamily="2" charset="0"/>
              </a:rPr>
              <a:t> | AI @ T-MOBILE | February</a:t>
            </a:r>
            <a:r>
              <a:rPr lang="en-US" sz="800" cap="all" baseline="0">
                <a:solidFill>
                  <a:srgbClr val="000000">
                    <a:lumMod val="50000"/>
                    <a:lumOff val="50000"/>
                  </a:srgbClr>
                </a:solidFill>
                <a:latin typeface="Tele-GroteskHal" pitchFamily="2" charset="0"/>
              </a:rPr>
              <a:t> 2019</a:t>
            </a:r>
            <a:endParaRPr lang="en-US" sz="800" cap="all">
              <a:solidFill>
                <a:srgbClr val="000000">
                  <a:lumMod val="50000"/>
                  <a:lumOff val="50000"/>
                </a:srgbClr>
              </a:solidFill>
              <a:latin typeface="Tele-GroteskHal" pitchFamily="2" charset="0"/>
            </a:endParaRPr>
          </a:p>
        </p:txBody>
      </p:sp>
      <p:pic>
        <p:nvPicPr>
          <p:cNvPr id="8" name="Picture 4" descr="C:\Users\Kkent\Desktop\Design\Marketing Designs 2014\Logos\Magenta on White T-Mobile\30686-44938-TMO_Magenta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225"/>
          <a:stretch/>
        </p:blipFill>
        <p:spPr bwMode="auto">
          <a:xfrm>
            <a:off x="11140973" y="6519759"/>
            <a:ext cx="943839" cy="31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6667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13B37-71DB-3E47-AA97-4336DAD74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377C1-06BD-8943-A049-B92F64AC7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074968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6581B-BF7A-8045-939B-1811716B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B1BB3-E6DB-C34D-91E7-F44A57DC5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68831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28D4-9B2A-B440-8DCA-6243C1E4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C9A3B-F6D7-A642-8379-CF7074932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24077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0E45-AF45-D841-843C-71087469C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393D9-063F-F545-B368-CCA65A148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FA986-7158-8645-A2C5-9B1BB3C97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0471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9B842-D753-1642-9DD4-B641B352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910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2C7DC-B921-184E-B29C-630C9661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66F55-3443-D24C-9D49-0A6844464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F6B352-EA88-CE49-9EB2-9801DA22C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C84EC3-0231-CA43-B6FB-E973B6FC9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71274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FDAB5-E0D5-664C-A84D-38F47B5E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480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28D4-9B2A-B440-8DCA-6243C1E4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C9A3B-F6D7-A642-8379-CF7074932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06909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9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7F48-A7B4-C84D-A25C-91B0CEE6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F0BA2-4C06-B347-B7EF-3306E1855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72BA7-10D0-E746-BD6A-D357D4217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68510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AE02-B908-0349-B8F0-4F8BEBA5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DD3C5-FB97-D14F-BC70-894FCFF308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909FC-F777-B241-80BF-446D2290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44233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2B45-1CD9-5940-A16D-9BE17A25F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93C39-8304-F94A-BC4C-F5953A82A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21184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5E36A3-80CA-CD49-B4FE-CD073553D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5DC99-6D1E-FD42-A2FB-02F81F710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7439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80E45-AF45-D841-843C-71087469C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393D9-063F-F545-B368-CCA65A148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3FA986-7158-8645-A2C5-9B1BB3C97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4142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9B842-D753-1642-9DD4-B641B352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910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2C7DC-B921-184E-B29C-630C9661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66F55-3443-D24C-9D49-0A6844464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F6B352-EA88-CE49-9EB2-9801DA22C8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C84EC3-0231-CA43-B6FB-E973B6FC9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7116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FDAB5-E0D5-664C-A84D-38F47B5E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8893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54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F7F48-A7B4-C84D-A25C-91B0CEE6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F0BA2-4C06-B347-B7EF-3306E1855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72BA7-10D0-E746-BD6A-D357D4217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5900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AE02-B908-0349-B8F0-4F8BEBA5F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DD3C5-FB97-D14F-BC70-894FCFF308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909FC-F777-B241-80BF-446D2290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2240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DEDCE-924F-254F-8A1A-9F68FFCEC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49030-B1C1-AD44-B529-72DAA853E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4331"/>
            <a:ext cx="10515600" cy="4722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F68E3-42F0-BB4E-AE00-45152DA0A2B7}"/>
              </a:ext>
            </a:extLst>
          </p:cNvPr>
          <p:cNvSpPr txBox="1"/>
          <p:nvPr userDrawn="1"/>
        </p:nvSpPr>
        <p:spPr>
          <a:xfrm>
            <a:off x="363891" y="6589307"/>
            <a:ext cx="67575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cap="all" dirty="0">
                <a:solidFill>
                  <a:srgbClr val="000000">
                    <a:lumMod val="50000"/>
                    <a:lumOff val="50000"/>
                  </a:srgbClr>
                </a:solidFill>
                <a:latin typeface="Tele-GroteskHal" pitchFamily="2" charset="0"/>
              </a:rPr>
              <a:t>Page </a:t>
            </a:r>
            <a:fld id="{5BBE47CA-E057-456F-A496-40FD31C4647C}" type="slidenum">
              <a:rPr lang="en-US" sz="800" cap="all" smtClean="0">
                <a:solidFill>
                  <a:srgbClr val="000000">
                    <a:lumMod val="50000"/>
                    <a:lumOff val="50000"/>
                  </a:srgbClr>
                </a:solidFill>
                <a:latin typeface="Tele-GroteskHal" pitchFamily="2" charset="0"/>
              </a:rPr>
              <a:pPr/>
              <a:t>‹#›</a:t>
            </a:fld>
            <a:r>
              <a:rPr lang="en-US" sz="800" cap="all" dirty="0">
                <a:solidFill>
                  <a:srgbClr val="000000">
                    <a:lumMod val="50000"/>
                    <a:lumOff val="50000"/>
                  </a:srgbClr>
                </a:solidFill>
                <a:latin typeface="Tele-GroteskHal" pitchFamily="2" charset="0"/>
              </a:rPr>
              <a:t> | AI @ T-Mobile</a:t>
            </a:r>
          </a:p>
        </p:txBody>
      </p:sp>
      <p:pic>
        <p:nvPicPr>
          <p:cNvPr id="8" name="Picture 4" descr="C:\Users\Kkent\Desktop\Design\Marketing Designs 2014\Logos\Magenta on White T-Mobile\30686-44938-TMO_Magenta.png">
            <a:extLst>
              <a:ext uri="{FF2B5EF4-FFF2-40B4-BE49-F238E27FC236}">
                <a16:creationId xmlns:a16="http://schemas.microsoft.com/office/drawing/2014/main" id="{347B3762-9580-7A4D-B8BB-CC972571D6B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225"/>
          <a:stretch/>
        </p:blipFill>
        <p:spPr bwMode="auto">
          <a:xfrm>
            <a:off x="11140973" y="6519759"/>
            <a:ext cx="943839" cy="31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53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DEDCE-924F-254F-8A1A-9F68FFCEC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49030-B1C1-AD44-B529-72DAA853E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4331"/>
            <a:ext cx="10515600" cy="4722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F68E3-42F0-BB4E-AE00-45152DA0A2B7}"/>
              </a:ext>
            </a:extLst>
          </p:cNvPr>
          <p:cNvSpPr txBox="1"/>
          <p:nvPr userDrawn="1"/>
        </p:nvSpPr>
        <p:spPr>
          <a:xfrm>
            <a:off x="363891" y="6589307"/>
            <a:ext cx="67575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cap="all">
                <a:solidFill>
                  <a:srgbClr val="000000">
                    <a:lumMod val="50000"/>
                    <a:lumOff val="50000"/>
                  </a:srgbClr>
                </a:solidFill>
                <a:latin typeface="Tele-GroteskHal" pitchFamily="2" charset="0"/>
              </a:rPr>
              <a:t>Page </a:t>
            </a:r>
            <a:fld id="{5BBE47CA-E057-456F-A496-40FD31C4647C}" type="slidenum">
              <a:rPr lang="en-US" sz="800" cap="all" smtClean="0">
                <a:solidFill>
                  <a:srgbClr val="000000">
                    <a:lumMod val="50000"/>
                    <a:lumOff val="50000"/>
                  </a:srgbClr>
                </a:solidFill>
                <a:latin typeface="Tele-GroteskHal" pitchFamily="2" charset="0"/>
              </a:rPr>
              <a:pPr/>
              <a:t>‹#›</a:t>
            </a:fld>
            <a:r>
              <a:rPr lang="en-US" sz="800" cap="all">
                <a:solidFill>
                  <a:srgbClr val="000000">
                    <a:lumMod val="50000"/>
                    <a:lumOff val="50000"/>
                  </a:srgbClr>
                </a:solidFill>
                <a:latin typeface="Tele-GroteskHal" pitchFamily="2" charset="0"/>
              </a:rPr>
              <a:t> | AI @ T-Mobile</a:t>
            </a:r>
          </a:p>
        </p:txBody>
      </p:sp>
      <p:pic>
        <p:nvPicPr>
          <p:cNvPr id="8" name="Picture 4" descr="C:\Users\Kkent\Desktop\Design\Marketing Designs 2014\Logos\Magenta on White T-Mobile\30686-44938-TMO_Magenta.png">
            <a:extLst>
              <a:ext uri="{FF2B5EF4-FFF2-40B4-BE49-F238E27FC236}">
                <a16:creationId xmlns:a16="http://schemas.microsoft.com/office/drawing/2014/main" id="{347B3762-9580-7A4D-B8BB-CC972571D6B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225"/>
          <a:stretch/>
        </p:blipFill>
        <p:spPr bwMode="auto">
          <a:xfrm>
            <a:off x="11140973" y="6519759"/>
            <a:ext cx="943839" cy="31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17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DEDCE-924F-254F-8A1A-9F68FFCEC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49030-B1C1-AD44-B529-72DAA853E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4331"/>
            <a:ext cx="10515600" cy="4722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F68E3-42F0-BB4E-AE00-45152DA0A2B7}"/>
              </a:ext>
            </a:extLst>
          </p:cNvPr>
          <p:cNvSpPr txBox="1"/>
          <p:nvPr userDrawn="1"/>
        </p:nvSpPr>
        <p:spPr>
          <a:xfrm>
            <a:off x="363891" y="6589307"/>
            <a:ext cx="67575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cap="all">
                <a:solidFill>
                  <a:srgbClr val="000000">
                    <a:lumMod val="50000"/>
                    <a:lumOff val="50000"/>
                  </a:srgbClr>
                </a:solidFill>
                <a:latin typeface="Tele-GroteskHal" pitchFamily="2" charset="0"/>
              </a:rPr>
              <a:t>Page </a:t>
            </a:r>
            <a:fld id="{5BBE47CA-E057-456F-A496-40FD31C4647C}" type="slidenum">
              <a:rPr lang="en-US" sz="800" cap="all" smtClean="0">
                <a:solidFill>
                  <a:srgbClr val="000000">
                    <a:lumMod val="50000"/>
                    <a:lumOff val="50000"/>
                  </a:srgbClr>
                </a:solidFill>
                <a:latin typeface="Tele-GroteskHal" pitchFamily="2" charset="0"/>
              </a:rPr>
              <a:pPr/>
              <a:t>‹#›</a:t>
            </a:fld>
            <a:r>
              <a:rPr lang="en-US" sz="800" cap="all">
                <a:solidFill>
                  <a:srgbClr val="000000">
                    <a:lumMod val="50000"/>
                    <a:lumOff val="50000"/>
                  </a:srgbClr>
                </a:solidFill>
                <a:latin typeface="Tele-GroteskHal" pitchFamily="2" charset="0"/>
              </a:rPr>
              <a:t> | AI @ T-Mobile</a:t>
            </a:r>
          </a:p>
        </p:txBody>
      </p:sp>
      <p:pic>
        <p:nvPicPr>
          <p:cNvPr id="8" name="Picture 4" descr="C:\Users\Kkent\Desktop\Design\Marketing Designs 2014\Logos\Magenta on White T-Mobile\30686-44938-TMO_Magenta.png">
            <a:extLst>
              <a:ext uri="{FF2B5EF4-FFF2-40B4-BE49-F238E27FC236}">
                <a16:creationId xmlns:a16="http://schemas.microsoft.com/office/drawing/2014/main" id="{347B3762-9580-7A4D-B8BB-CC972571D6B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8225"/>
          <a:stretch/>
        </p:blipFill>
        <p:spPr bwMode="auto">
          <a:xfrm>
            <a:off x="11140973" y="6519759"/>
            <a:ext cx="943839" cy="31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11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800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kern="1200">
          <a:solidFill>
            <a:schemeClr val="tx1"/>
          </a:solidFill>
          <a:latin typeface="TeleGrotesk Next" pitchFamily="2" charset="77"/>
          <a:ea typeface="TeleGrotesk Next" pitchFamily="2" charset="77"/>
          <a:cs typeface="TeleGrotesk Next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body" idx="4294967295"/>
          </p:nvPr>
        </p:nvSpPr>
        <p:spPr>
          <a:xfrm>
            <a:off x="0" y="6437313"/>
            <a:ext cx="2943225" cy="144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25000"/>
              <a:buNone/>
            </a:pPr>
            <a:r>
              <a:rPr lang="en-GB" sz="839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7" name="Shape 559"/>
          <p:cNvSpPr/>
          <p:nvPr/>
        </p:nvSpPr>
        <p:spPr>
          <a:xfrm>
            <a:off x="570226" y="1594590"/>
            <a:ext cx="11051548" cy="15835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lnSpc>
                <a:spcPct val="90000"/>
              </a:lnSpc>
              <a:buSzPct val="25000"/>
            </a:pPr>
            <a:r>
              <a:rPr lang="en-US" sz="5400" dirty="0">
                <a:solidFill>
                  <a:schemeClr val="accent1"/>
                </a:solidFill>
                <a:latin typeface="TeleGrotesk Next Ultra" pitchFamily="2" charset="0"/>
                <a:ea typeface="TeleGrotesk Next Ultra" pitchFamily="2" charset="0"/>
                <a:cs typeface="TeleGrotesk Next Ultra" pitchFamily="2" charset="0"/>
                <a:sym typeface="Roboto"/>
              </a:rPr>
              <a:t>How to Talk so Engineers will Listen:</a:t>
            </a:r>
          </a:p>
          <a:p>
            <a:pPr>
              <a:lnSpc>
                <a:spcPct val="90000"/>
              </a:lnSpc>
              <a:buSzPct val="25000"/>
            </a:pPr>
            <a:r>
              <a:rPr lang="en-US" sz="4000" dirty="0">
                <a:solidFill>
                  <a:schemeClr val="tx1"/>
                </a:solidFill>
                <a:latin typeface="TeleGrotesk Next Ultra" pitchFamily="2" charset="0"/>
                <a:ea typeface="TeleGrotesk Next Ultra" pitchFamily="2" charset="0"/>
                <a:cs typeface="TeleGrotesk Next Ultra" pitchFamily="2" charset="0"/>
                <a:sym typeface="Roboto"/>
              </a:rPr>
              <a:t>R in Production at T-Mobile</a:t>
            </a:r>
            <a:endParaRPr lang="en-GB" sz="4000" dirty="0">
              <a:solidFill>
                <a:schemeClr val="tx1"/>
              </a:solidFill>
              <a:latin typeface="TeleGrotesk Next Ultra" pitchFamily="2" charset="0"/>
              <a:ea typeface="TeleGrotesk Next Ultra" pitchFamily="2" charset="0"/>
              <a:cs typeface="TeleGrotesk Next Ultra" pitchFamily="2" charset="0"/>
              <a:sym typeface="Robo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2DA279-0CB4-5046-8DC4-0B191E785495}"/>
              </a:ext>
            </a:extLst>
          </p:cNvPr>
          <p:cNvSpPr/>
          <p:nvPr/>
        </p:nvSpPr>
        <p:spPr>
          <a:xfrm>
            <a:off x="570226" y="3334735"/>
            <a:ext cx="95075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Cascadia R Conf</a:t>
            </a:r>
          </a:p>
          <a:p>
            <a:pPr>
              <a:defRPr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June 8</a:t>
            </a:r>
            <a:r>
              <a:rPr lang="en-US" sz="20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th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, 2019</a:t>
            </a:r>
          </a:p>
          <a:p>
            <a:pPr>
              <a:defRPr/>
            </a:pPr>
            <a:r>
              <a:rPr lang="en-US" sz="2000" i="1" dirty="0">
                <a:solidFill>
                  <a:schemeClr val="accent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Heather Nolis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, Machine Learning Engineer, T-Mobile – </a:t>
            </a:r>
            <a:r>
              <a:rPr lang="en-US" sz="2000" i="1" dirty="0">
                <a:solidFill>
                  <a:schemeClr val="accent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@</a:t>
            </a:r>
            <a:r>
              <a:rPr lang="en-US" sz="2000" i="1" dirty="0" err="1">
                <a:solidFill>
                  <a:schemeClr val="accent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heatherklus</a:t>
            </a:r>
            <a:r>
              <a:rPr lang="en-US" sz="2000" i="1" dirty="0">
                <a:solidFill>
                  <a:schemeClr val="accent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 </a:t>
            </a:r>
          </a:p>
          <a:p>
            <a:pPr>
              <a:defRPr/>
            </a:pPr>
            <a:r>
              <a:rPr lang="en-US" sz="2000" i="1" dirty="0">
                <a:solidFill>
                  <a:schemeClr val="accent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Sai Jyotsna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, Senior Software Engineer, Logic 2020</a:t>
            </a:r>
            <a:endParaRPr lang="en-US" sz="2000" i="1" dirty="0">
              <a:solidFill>
                <a:schemeClr val="accent1"/>
              </a:solidFill>
              <a:latin typeface="TeleGrotesk Next" pitchFamily="2" charset="0"/>
              <a:ea typeface="TeleGrotesk Next" pitchFamily="2" charset="0"/>
              <a:cs typeface="TeleGrotesk Next" pitchFamily="2" charset="0"/>
            </a:endParaRPr>
          </a:p>
        </p:txBody>
      </p:sp>
      <p:pic>
        <p:nvPicPr>
          <p:cNvPr id="1026" name="Picture 2" descr="Image result for t-mobile logo">
            <a:extLst>
              <a:ext uri="{FF2B5EF4-FFF2-40B4-BE49-F238E27FC236}">
                <a16:creationId xmlns:a16="http://schemas.microsoft.com/office/drawing/2014/main" id="{573FC3A6-0257-4B60-AADF-7FA20F84E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0" t="31179" r="3963" b="32841"/>
          <a:stretch/>
        </p:blipFill>
        <p:spPr bwMode="auto">
          <a:xfrm>
            <a:off x="570226" y="5476463"/>
            <a:ext cx="2943225" cy="64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logic2020 logo">
            <a:extLst>
              <a:ext uri="{FF2B5EF4-FFF2-40B4-BE49-F238E27FC236}">
                <a16:creationId xmlns:a16="http://schemas.microsoft.com/office/drawing/2014/main" id="{06516193-14FD-4A2A-9625-C6D5EFEC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177" y="5204165"/>
            <a:ext cx="1519517" cy="151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675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4A60D8-AEF8-4BD7-9A1D-294982C7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Talk So Kids Will Listen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AE1158-0DD4-4F5A-86C4-41D565985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Instead of reacting in anger, talk about your feelings.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Image result for how to talk so kids will listen cartoon">
            <a:extLst>
              <a:ext uri="{FF2B5EF4-FFF2-40B4-BE49-F238E27FC236}">
                <a16:creationId xmlns:a16="http://schemas.microsoft.com/office/drawing/2014/main" id="{5EA65C90-9C5D-4411-8FDB-18638ECDA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731" y="2762407"/>
            <a:ext cx="8901952" cy="2373854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14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body" idx="4294967295"/>
          </p:nvPr>
        </p:nvSpPr>
        <p:spPr>
          <a:xfrm>
            <a:off x="0" y="6437313"/>
            <a:ext cx="2943225" cy="144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25000"/>
              <a:buNone/>
            </a:pPr>
            <a:r>
              <a:rPr lang="en-GB" sz="839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544" name="Shape 5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059" y="5389175"/>
            <a:ext cx="1498643" cy="2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559"/>
          <p:cNvSpPr/>
          <p:nvPr/>
        </p:nvSpPr>
        <p:spPr>
          <a:xfrm>
            <a:off x="968656" y="2664743"/>
            <a:ext cx="10124181" cy="9441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GB" sz="7000" dirty="0">
                <a:solidFill>
                  <a:srgbClr val="FFFFFF"/>
                </a:solidFill>
                <a:latin typeface="TeleGrotesk Next Ultra" pitchFamily="2" charset="0"/>
                <a:ea typeface="TeleGrotesk Next Ultra" pitchFamily="2" charset="0"/>
                <a:cs typeface="TeleGrotesk Next Ultra" pitchFamily="2" charset="0"/>
                <a:sym typeface="Roboto"/>
              </a:rPr>
              <a:t>Value Conflicts</a:t>
            </a:r>
            <a:endParaRPr kumimoji="0" lang="en-GB" sz="7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Grotesk Next Ultra" pitchFamily="2" charset="0"/>
              <a:ea typeface="TeleGrotesk Next Ultra" pitchFamily="2" charset="0"/>
              <a:cs typeface="TeleGrotesk Next Ultra" pitchFamily="2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98400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215AAB-759C-42B2-B589-6E8FBB97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Conflict: Accuracy vs Uptime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C80511-1AFC-48B2-A1F8-FE247365E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Data Scientist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210BB0-59E0-4AF6-A6DF-07AF92A10E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Feels good when</a:t>
            </a:r>
          </a:p>
          <a:p>
            <a:pPr marL="457200" lvl="1" indent="0">
              <a:buNone/>
            </a:pPr>
            <a:r>
              <a:rPr lang="en-US" dirty="0"/>
              <a:t>models, analyses, and insights are highly accurate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Can lead to</a:t>
            </a:r>
          </a:p>
          <a:p>
            <a:pPr marL="457200" lvl="1" indent="0">
              <a:buNone/>
            </a:pPr>
            <a:r>
              <a:rPr lang="en-US" dirty="0"/>
              <a:t>Holding onto work until it’s “fully complete”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0AB695-F3C7-4336-9861-43F39263E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Software Engineer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B7416D-24EC-425F-9FD7-E3D0372123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Feels good when</a:t>
            </a:r>
          </a:p>
          <a:p>
            <a:pPr marL="457200" lvl="1" indent="0">
              <a:buNone/>
            </a:pPr>
            <a:r>
              <a:rPr lang="en-US" dirty="0"/>
              <a:t>systems are always on, performant, and scalable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Can lead to</a:t>
            </a:r>
          </a:p>
          <a:p>
            <a:pPr marL="457200" lvl="1" indent="0">
              <a:buNone/>
            </a:pPr>
            <a:r>
              <a:rPr lang="en-US" dirty="0"/>
              <a:t>Lack of interest in the unknown</a:t>
            </a:r>
          </a:p>
        </p:txBody>
      </p:sp>
    </p:spTree>
    <p:extLst>
      <p:ext uri="{BB962C8B-B14F-4D97-AF65-F5344CB8AC3E}">
        <p14:creationId xmlns:p14="http://schemas.microsoft.com/office/powerpoint/2010/main" val="2357071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3E6087-ED44-4AEE-86E9-066880918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cadence matters.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C2EAF16-7C3E-444F-8978-D8E64934D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21223"/>
            <a:ext cx="6455009" cy="430334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A6E2E8-C9E9-4283-B17B-21B9C1042FEE}"/>
              </a:ext>
            </a:extLst>
          </p:cNvPr>
          <p:cNvSpPr txBox="1"/>
          <p:nvPr/>
        </p:nvSpPr>
        <p:spPr>
          <a:xfrm>
            <a:off x="7633447" y="2036819"/>
            <a:ext cx="38368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Team Tip:</a:t>
            </a:r>
            <a:br>
              <a:rPr lang="en-US" sz="2800" dirty="0"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</a:br>
            <a:r>
              <a:rPr lang="en-US" sz="2800" dirty="0"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A definition of done for engineering and data science tasks provides clarity and reduces friction!</a:t>
            </a:r>
          </a:p>
        </p:txBody>
      </p:sp>
    </p:spTree>
    <p:extLst>
      <p:ext uri="{BB962C8B-B14F-4D97-AF65-F5344CB8AC3E}">
        <p14:creationId xmlns:p14="http://schemas.microsoft.com/office/powerpoint/2010/main" val="1845345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2733-2EFC-4840-B932-D078A6C6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T-Mobile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0A80E-3C56-45F1-B9BE-277B6F728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“It works but I’m still tuning the hyperparameters”</a:t>
            </a:r>
          </a:p>
        </p:txBody>
      </p:sp>
    </p:spTree>
    <p:extLst>
      <p:ext uri="{BB962C8B-B14F-4D97-AF65-F5344CB8AC3E}">
        <p14:creationId xmlns:p14="http://schemas.microsoft.com/office/powerpoint/2010/main" val="2282833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215AAB-759C-42B2-B589-6E8FBB97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Value Conflict: Insights vs Completed Code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C80511-1AFC-48B2-A1F8-FE247365E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Data Scientist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210BB0-59E0-4AF6-A6DF-07AF92A10E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Measure success by</a:t>
            </a:r>
          </a:p>
          <a:p>
            <a:pPr marL="457200" lvl="1" indent="0">
              <a:buNone/>
            </a:pPr>
            <a:r>
              <a:rPr lang="en-US" dirty="0"/>
              <a:t>understanding of patterns in data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Can lead to</a:t>
            </a:r>
          </a:p>
          <a:p>
            <a:pPr marL="457200" lvl="1" indent="0">
              <a:buNone/>
            </a:pPr>
            <a:r>
              <a:rPr lang="en-US" dirty="0"/>
              <a:t>discussions about the model that don’t address engineering worries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0AB695-F3C7-4336-9861-43F39263E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Software Engineer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B7416D-24EC-425F-9FD7-E3D0372123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/>
              <a:t>Measure success by</a:t>
            </a:r>
          </a:p>
          <a:p>
            <a:pPr marL="457200" lvl="1" indent="0">
              <a:buNone/>
            </a:pPr>
            <a:r>
              <a:rPr lang="en-US" dirty="0"/>
              <a:t>working code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Can lead to</a:t>
            </a:r>
          </a:p>
          <a:p>
            <a:pPr marL="457200" lvl="1" indent="0">
              <a:buNone/>
            </a:pPr>
            <a:r>
              <a:rPr lang="en-US" dirty="0"/>
              <a:t>extra work created by unforeseen troubles and dependencies</a:t>
            </a:r>
          </a:p>
        </p:txBody>
      </p:sp>
    </p:spTree>
    <p:extLst>
      <p:ext uri="{BB962C8B-B14F-4D97-AF65-F5344CB8AC3E}">
        <p14:creationId xmlns:p14="http://schemas.microsoft.com/office/powerpoint/2010/main" val="2613169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3E6087-ED44-4AEE-86E9-066880918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Engineers have different needs.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A6E2E8-C9E9-4283-B17B-21B9C1042FEE}"/>
              </a:ext>
            </a:extLst>
          </p:cNvPr>
          <p:cNvSpPr txBox="1"/>
          <p:nvPr/>
        </p:nvSpPr>
        <p:spPr>
          <a:xfrm>
            <a:off x="8009966" y="2413337"/>
            <a:ext cx="28328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Team Tip:</a:t>
            </a:r>
            <a:br>
              <a:rPr lang="en-US" sz="2800" dirty="0"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</a:br>
            <a:r>
              <a:rPr lang="en-US" sz="2800" dirty="0"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If dealing with an agile team, make sure to understand their sprints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88F8F-90CC-45F4-BC87-D221FF012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4331"/>
            <a:ext cx="6455012" cy="43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1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2733-2EFC-4840-B932-D078A6C6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T-Mobile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0A80E-3C56-45F1-B9BE-277B6F728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“API documentation will be done after the model is finished”</a:t>
            </a:r>
          </a:p>
        </p:txBody>
      </p:sp>
    </p:spTree>
    <p:extLst>
      <p:ext uri="{BB962C8B-B14F-4D97-AF65-F5344CB8AC3E}">
        <p14:creationId xmlns:p14="http://schemas.microsoft.com/office/powerpoint/2010/main" val="3807967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215AAB-759C-42B2-B589-6E8FBB97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Conflict: Reproducible vs Explainable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C80511-1AFC-48B2-A1F8-FE247365E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Data Scientist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210BB0-59E0-4AF6-A6DF-07AF92A10E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Needs to understand</a:t>
            </a:r>
          </a:p>
          <a:p>
            <a:pPr marL="457200" lvl="1" indent="0">
              <a:buNone/>
            </a:pPr>
            <a:r>
              <a:rPr lang="en-US" dirty="0"/>
              <a:t>experiments done to reach the conclusion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Can lead to</a:t>
            </a:r>
          </a:p>
          <a:p>
            <a:pPr marL="457200" lvl="1" indent="0">
              <a:buNone/>
            </a:pPr>
            <a:r>
              <a:rPr lang="en-US" dirty="0"/>
              <a:t>communicating for scientific clarity and reproducibility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0AB695-F3C7-4336-9861-43F39263E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Software Engineer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B7416D-24EC-425F-9FD7-E3D03721235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Needs to understand</a:t>
            </a:r>
          </a:p>
          <a:p>
            <a:pPr marL="457200" lvl="1" indent="0">
              <a:buNone/>
            </a:pPr>
            <a:r>
              <a:rPr lang="en-US" dirty="0"/>
              <a:t>what things do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Can lead to</a:t>
            </a:r>
          </a:p>
          <a:p>
            <a:pPr marL="457200" lvl="1" indent="0">
              <a:buNone/>
            </a:pPr>
            <a:r>
              <a:rPr lang="en-US" dirty="0"/>
              <a:t>assuming concepts are over their head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47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3E6087-ED44-4AEE-86E9-066880918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roles need different documentation.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A6E2E8-C9E9-4283-B17B-21B9C1042FEE}"/>
              </a:ext>
            </a:extLst>
          </p:cNvPr>
          <p:cNvSpPr txBox="1"/>
          <p:nvPr/>
        </p:nvSpPr>
        <p:spPr>
          <a:xfrm>
            <a:off x="8018930" y="2413337"/>
            <a:ext cx="24360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2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Team Tip:</a:t>
            </a:r>
            <a:br>
              <a:rPr lang="en-US" sz="2800" dirty="0"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</a:br>
            <a:r>
              <a:rPr lang="en-US" sz="2800" dirty="0"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Documentation for engineers is easily stored in </a:t>
            </a:r>
            <a:r>
              <a:rPr lang="en-US" sz="2800" i="1" dirty="0"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git repositories</a:t>
            </a:r>
            <a:endParaRPr lang="en-US" sz="2800" dirty="0">
              <a:latin typeface="TeleGrotesk Next" pitchFamily="2" charset="0"/>
              <a:ea typeface="TeleGrotesk Next" pitchFamily="2" charset="0"/>
              <a:cs typeface="TeleGrotesk Nex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CA342-FE75-4947-BD85-25940BF54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9380"/>
            <a:ext cx="6455012" cy="43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73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body" idx="4294967295"/>
          </p:nvPr>
        </p:nvSpPr>
        <p:spPr>
          <a:xfrm>
            <a:off x="0" y="6437313"/>
            <a:ext cx="2943225" cy="144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25000"/>
              <a:buNone/>
            </a:pPr>
            <a:r>
              <a:rPr lang="en-GB" sz="839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544" name="Shape 5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059" y="5389175"/>
            <a:ext cx="1498643" cy="2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559"/>
          <p:cNvSpPr/>
          <p:nvPr/>
        </p:nvSpPr>
        <p:spPr>
          <a:xfrm>
            <a:off x="968656" y="2664743"/>
            <a:ext cx="10124181" cy="9441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GB" sz="7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otesk Next Ultra" pitchFamily="2" charset="0"/>
                <a:ea typeface="TeleGrotesk Next Ultra" pitchFamily="2" charset="0"/>
                <a:cs typeface="TeleGrotesk Next Ultra" pitchFamily="2" charset="0"/>
                <a:sym typeface="Roboto"/>
              </a:rPr>
              <a:t>Who We Are</a:t>
            </a:r>
          </a:p>
        </p:txBody>
      </p:sp>
    </p:spTree>
    <p:extLst>
      <p:ext uri="{BB962C8B-B14F-4D97-AF65-F5344CB8AC3E}">
        <p14:creationId xmlns:p14="http://schemas.microsoft.com/office/powerpoint/2010/main" val="2896903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2733-2EFC-4840-B932-D078A6C6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T-Mobile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0A80E-3C56-45F1-B9BE-277B6F728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“Documentation? It sits across several </a:t>
            </a:r>
            <a:r>
              <a:rPr lang="en-US" dirty="0" err="1"/>
              <a:t>Rmarkdown</a:t>
            </a:r>
            <a:r>
              <a:rPr lang="en-US" dirty="0"/>
              <a:t> files on my computer”</a:t>
            </a:r>
          </a:p>
        </p:txBody>
      </p:sp>
    </p:spTree>
    <p:extLst>
      <p:ext uri="{BB962C8B-B14F-4D97-AF65-F5344CB8AC3E}">
        <p14:creationId xmlns:p14="http://schemas.microsoft.com/office/powerpoint/2010/main" val="3185900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body" idx="4294967295"/>
          </p:nvPr>
        </p:nvSpPr>
        <p:spPr>
          <a:xfrm>
            <a:off x="0" y="6437313"/>
            <a:ext cx="2943225" cy="144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25000"/>
              <a:buNone/>
            </a:pPr>
            <a:r>
              <a:rPr lang="en-GB" sz="839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544" name="Shape 5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059" y="5389175"/>
            <a:ext cx="1498643" cy="2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559"/>
          <p:cNvSpPr/>
          <p:nvPr/>
        </p:nvSpPr>
        <p:spPr>
          <a:xfrm>
            <a:off x="968656" y="2664743"/>
            <a:ext cx="10124181" cy="9441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GB" sz="7000" dirty="0">
                <a:solidFill>
                  <a:srgbClr val="FFFFFF"/>
                </a:solidFill>
                <a:latin typeface="TeleGrotesk Next Ultra" pitchFamily="2" charset="0"/>
                <a:ea typeface="TeleGrotesk Next Ultra" pitchFamily="2" charset="0"/>
                <a:cs typeface="TeleGrotesk Next Ultra" pitchFamily="2" charset="0"/>
                <a:sym typeface="Roboto"/>
              </a:rPr>
              <a:t>Shortcut</a:t>
            </a:r>
            <a:endParaRPr kumimoji="0" lang="en-GB" sz="7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Grotesk Next Ultra" pitchFamily="2" charset="0"/>
              <a:ea typeface="TeleGrotesk Next Ultra" pitchFamily="2" charset="0"/>
              <a:cs typeface="TeleGrotesk Next Ultra" pitchFamily="2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30190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FC42-179B-46BF-907B-86EC54BFB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50196"/>
            <a:ext cx="10515600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How many engineers does it take to convince other engineers a data scientist’s idea is a good idea?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CCF82-44EF-4006-A900-F21ECBF48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1320" y="3674503"/>
            <a:ext cx="10515600" cy="1500187"/>
          </a:xfrm>
        </p:spPr>
        <p:txBody>
          <a:bodyPr>
            <a:normAutofit fontScale="85000" lnSpcReduction="20000"/>
          </a:bodyPr>
          <a:lstStyle/>
          <a:p>
            <a:r>
              <a:rPr lang="en-US" sz="14000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7301D1-D1FD-40B8-B2DD-2B3E0D8528D5}"/>
              </a:ext>
            </a:extLst>
          </p:cNvPr>
          <p:cNvSpPr txBox="1"/>
          <p:nvPr/>
        </p:nvSpPr>
        <p:spPr>
          <a:xfrm>
            <a:off x="2138082" y="5237286"/>
            <a:ext cx="7485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Goal</a:t>
            </a:r>
            <a:r>
              <a:rPr lang="en-US" sz="2800" dirty="0"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: gain the technical trust of one engineer.</a:t>
            </a:r>
          </a:p>
        </p:txBody>
      </p:sp>
      <p:pic>
        <p:nvPicPr>
          <p:cNvPr id="6" name="Graphic 5" descr="Marketing">
            <a:extLst>
              <a:ext uri="{FF2B5EF4-FFF2-40B4-BE49-F238E27FC236}">
                <a16:creationId xmlns:a16="http://schemas.microsoft.com/office/drawing/2014/main" id="{57F1AD6B-6E9F-4322-ADC2-C21E54F08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5149" y="3284287"/>
            <a:ext cx="1921701" cy="1921701"/>
          </a:xfrm>
          <a:prstGeom prst="rect">
            <a:avLst/>
          </a:prstGeom>
        </p:spPr>
      </p:pic>
      <p:pic>
        <p:nvPicPr>
          <p:cNvPr id="8" name="Graphic 7" descr="Group brainstorm">
            <a:extLst>
              <a:ext uri="{FF2B5EF4-FFF2-40B4-BE49-F238E27FC236}">
                <a16:creationId xmlns:a16="http://schemas.microsoft.com/office/drawing/2014/main" id="{4A95FEB3-17C6-4E1C-A5CB-2EF85E1D2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953" y="3674503"/>
            <a:ext cx="1165412" cy="116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1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body" idx="4294967295"/>
          </p:nvPr>
        </p:nvSpPr>
        <p:spPr>
          <a:xfrm>
            <a:off x="0" y="6437313"/>
            <a:ext cx="2943225" cy="144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25000"/>
              <a:buNone/>
            </a:pPr>
            <a:r>
              <a:rPr lang="en-GB" sz="839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544" name="Shape 5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059" y="5389175"/>
            <a:ext cx="1498643" cy="2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559"/>
          <p:cNvSpPr/>
          <p:nvPr/>
        </p:nvSpPr>
        <p:spPr>
          <a:xfrm>
            <a:off x="968656" y="2664743"/>
            <a:ext cx="10124181" cy="9441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GB" sz="7000" dirty="0">
                <a:solidFill>
                  <a:srgbClr val="FFFFFF"/>
                </a:solidFill>
                <a:latin typeface="TeleGrotesk Next Ultra" pitchFamily="2" charset="0"/>
                <a:ea typeface="TeleGrotesk Next Ultra" pitchFamily="2" charset="0"/>
                <a:cs typeface="TeleGrotesk Next Ultra" pitchFamily="2" charset="0"/>
                <a:sym typeface="Roboto"/>
              </a:rPr>
              <a:t>What We’ve Learned</a:t>
            </a:r>
            <a:endParaRPr kumimoji="0" lang="en-GB" sz="7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Grotesk Next Ultra" pitchFamily="2" charset="0"/>
              <a:ea typeface="TeleGrotesk Next Ultra" pitchFamily="2" charset="0"/>
              <a:cs typeface="TeleGrotesk Next Ultra" pitchFamily="2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41277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5F8AC9-4F78-470C-97CE-32850BD91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Establish Communication Rituals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630DEB-840F-47B0-B87F-F8D95D690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Disciplines</a:t>
            </a:r>
          </a:p>
          <a:p>
            <a:pPr lvl="1"/>
            <a:r>
              <a:rPr lang="en-US" dirty="0"/>
              <a:t>“Think of this as a union.”</a:t>
            </a:r>
          </a:p>
          <a:p>
            <a:pPr lvl="1"/>
            <a:r>
              <a:rPr lang="en-US" dirty="0"/>
              <a:t>Goal: Smooth processes internal to and between disciplines.</a:t>
            </a:r>
          </a:p>
          <a:p>
            <a:pPr lvl="1"/>
            <a:r>
              <a:rPr lang="en-US" dirty="0"/>
              <a:t>Examples: product, engineering, data science, architecture</a:t>
            </a:r>
          </a:p>
          <a:p>
            <a:pPr lvl="1"/>
            <a:endParaRPr lang="en-US" dirty="0"/>
          </a:p>
          <a:p>
            <a:r>
              <a:rPr lang="en-US" dirty="0"/>
              <a:t>Knowledge Transfer Sessions</a:t>
            </a:r>
          </a:p>
          <a:p>
            <a:pPr lvl="1"/>
            <a:r>
              <a:rPr lang="en-US" dirty="0"/>
              <a:t>1 hour/week</a:t>
            </a:r>
          </a:p>
          <a:p>
            <a:pPr lvl="1"/>
            <a:r>
              <a:rPr lang="en-US" dirty="0"/>
              <a:t>Internal and external speakers</a:t>
            </a:r>
          </a:p>
          <a:p>
            <a:pPr lvl="1"/>
            <a:r>
              <a:rPr lang="en-US" dirty="0"/>
              <a:t>Relevant to both teams</a:t>
            </a:r>
          </a:p>
          <a:p>
            <a:pPr lvl="1"/>
            <a:endParaRPr lang="en-US" dirty="0"/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C5317AAC-5841-4B87-ADBB-B79409BF2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8304" y="3195917"/>
            <a:ext cx="2680447" cy="268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56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F5E19-C9A8-4715-8201-48A88C69C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starts with the environment.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E7E60C-ECAD-42CE-B1A9-DABC294AB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Sit next to each other.</a:t>
            </a:r>
          </a:p>
          <a:p>
            <a:r>
              <a:rPr lang="en-US" dirty="0"/>
              <a:t>Create separate definitions of done.</a:t>
            </a:r>
          </a:p>
          <a:p>
            <a:r>
              <a:rPr lang="en-US" dirty="0"/>
              <a:t>Establish communication rituals.</a:t>
            </a:r>
          </a:p>
          <a:p>
            <a:r>
              <a:rPr lang="en-US" dirty="0"/>
              <a:t>Get (at least) one engineer friend.</a:t>
            </a:r>
          </a:p>
          <a:p>
            <a:endParaRPr lang="en-US" dirty="0"/>
          </a:p>
          <a:p>
            <a:r>
              <a:rPr lang="en-US" dirty="0"/>
              <a:t>During conflict, always </a:t>
            </a:r>
          </a:p>
          <a:p>
            <a:pPr lvl="1"/>
            <a:r>
              <a:rPr lang="en-US" dirty="0"/>
              <a:t>look for what the other discipline values. </a:t>
            </a:r>
          </a:p>
          <a:p>
            <a:pPr lvl="1"/>
            <a:r>
              <a:rPr lang="en-US" dirty="0"/>
              <a:t>treat that value with respect</a:t>
            </a:r>
          </a:p>
          <a:p>
            <a:pPr lvl="1"/>
            <a:r>
              <a:rPr lang="en-US" dirty="0"/>
              <a:t>remember that you’re each other’s customer</a:t>
            </a:r>
          </a:p>
        </p:txBody>
      </p:sp>
    </p:spTree>
    <p:extLst>
      <p:ext uri="{BB962C8B-B14F-4D97-AF65-F5344CB8AC3E}">
        <p14:creationId xmlns:p14="http://schemas.microsoft.com/office/powerpoint/2010/main" val="3084918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FE6B5-B319-4AA5-A1C5-9F673371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it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32812-BF26-4159-AA4C-E65B7BB7B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Collaboration requires work</a:t>
            </a:r>
          </a:p>
          <a:p>
            <a:r>
              <a:rPr lang="en-US" dirty="0"/>
              <a:t>Data scientists have to be ready for rules</a:t>
            </a:r>
          </a:p>
          <a:p>
            <a:pPr lvl="1"/>
            <a:r>
              <a:rPr lang="en-US" dirty="0"/>
              <a:t>Software engineering has been around a lot longer</a:t>
            </a:r>
          </a:p>
          <a:p>
            <a:r>
              <a:rPr lang="en-US" dirty="0"/>
              <a:t>Software engineers have to be ready for ambiguity</a:t>
            </a:r>
          </a:p>
          <a:p>
            <a:pPr lvl="1"/>
            <a:r>
              <a:rPr lang="en-US" dirty="0"/>
              <a:t>The point of data science is to learn new things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chemeClr val="accent1"/>
                </a:solidFill>
              </a:rPr>
              <a:t>Data scientists are just as technical as engineers—you can work together!</a:t>
            </a:r>
          </a:p>
        </p:txBody>
      </p:sp>
    </p:spTree>
    <p:extLst>
      <p:ext uri="{BB962C8B-B14F-4D97-AF65-F5344CB8AC3E}">
        <p14:creationId xmlns:p14="http://schemas.microsoft.com/office/powerpoint/2010/main" val="31043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3E436D-3180-D74C-ADA3-5FF64CC7BC82}"/>
              </a:ext>
            </a:extLst>
          </p:cNvPr>
          <p:cNvSpPr/>
          <p:nvPr/>
        </p:nvSpPr>
        <p:spPr>
          <a:xfrm>
            <a:off x="0" y="1832456"/>
            <a:ext cx="12192000" cy="38734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1995E8-6298-8C4D-B23C-4E1B45E69C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393" y="2064552"/>
            <a:ext cx="5950970" cy="3347421"/>
          </a:xfrm>
          <a:prstGeom prst="rect">
            <a:avLst/>
          </a:prstGeom>
        </p:spPr>
      </p:pic>
      <p:pic>
        <p:nvPicPr>
          <p:cNvPr id="4" name="Picture 3" descr="Image result for t-mobile logo">
            <a:extLst>
              <a:ext uri="{FF2B5EF4-FFF2-40B4-BE49-F238E27FC236}">
                <a16:creationId xmlns:a16="http://schemas.microsoft.com/office/drawing/2014/main" id="{D5E4D963-F684-1A44-A7E0-53381C8AD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59150" y="5985928"/>
            <a:ext cx="2441103" cy="53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9C2CD-40FA-D247-B3F1-881EBCDD765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976" y="5999783"/>
            <a:ext cx="3473076" cy="5095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EF32B9C-39F0-0D40-A0F3-458F87829CDE}"/>
              </a:ext>
            </a:extLst>
          </p:cNvPr>
          <p:cNvSpPr txBox="1">
            <a:spLocks/>
          </p:cNvSpPr>
          <p:nvPr/>
        </p:nvSpPr>
        <p:spPr>
          <a:xfrm>
            <a:off x="0" y="196688"/>
            <a:ext cx="12192000" cy="10851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TeleGrotesk Next" pitchFamily="2" charset="77"/>
                <a:ea typeface="TeleGrotesk Next" pitchFamily="2" charset="77"/>
                <a:cs typeface="TeleGrotesk Next" pitchFamily="2" charset="77"/>
              </a:defRPr>
            </a:lvl1pPr>
          </a:lstStyle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eleGrotesk Next Ultra" pitchFamily="2" charset="0"/>
                <a:ea typeface="TeleGrotesk Next Ultra" pitchFamily="2" charset="0"/>
                <a:cs typeface="TeleGrotesk Next Ultra" pitchFamily="2" charset="0"/>
              </a:rPr>
              <a:t>Materials:    </a:t>
            </a:r>
            <a:r>
              <a:rPr lang="en-US" sz="5400" b="1" dirty="0">
                <a:solidFill>
                  <a:schemeClr val="accent1"/>
                </a:solidFill>
                <a:latin typeface="TeleGrotesk Next Ultra" pitchFamily="2" charset="0"/>
                <a:ea typeface="TeleGrotesk Next Ultra" pitchFamily="2" charset="0"/>
                <a:cs typeface="TeleGrotesk Next Ultra" pitchFamily="2" charset="0"/>
              </a:rPr>
              <a:t>bit.ly/r-</a:t>
            </a:r>
            <a:r>
              <a:rPr lang="en-US" sz="5400" b="1">
                <a:solidFill>
                  <a:schemeClr val="accent1"/>
                </a:solidFill>
                <a:latin typeface="TeleGrotesk Next Ultra" pitchFamily="2" charset="0"/>
                <a:ea typeface="TeleGrotesk Next Ultra" pitchFamily="2" charset="0"/>
                <a:cs typeface="TeleGrotesk Next Ultra" pitchFamily="2" charset="0"/>
              </a:rPr>
              <a:t>cascadia</a:t>
            </a:r>
            <a:r>
              <a:rPr lang="en-US" sz="5400" b="1" dirty="0">
                <a:solidFill>
                  <a:schemeClr val="accent1"/>
                </a:solidFill>
                <a:latin typeface="TeleGrotesk Next Ultra" pitchFamily="2" charset="0"/>
                <a:ea typeface="TeleGrotesk Next Ultra" pitchFamily="2" charset="0"/>
                <a:cs typeface="TeleGrotesk Next Ultra" pitchFamily="2" charset="0"/>
              </a:rPr>
              <a:t>-</a:t>
            </a:r>
            <a:r>
              <a:rPr lang="en-US" sz="5400" b="1" dirty="0" err="1">
                <a:solidFill>
                  <a:schemeClr val="accent1"/>
                </a:solidFill>
                <a:latin typeface="TeleGrotesk Next Ultra" pitchFamily="2" charset="0"/>
                <a:ea typeface="TeleGrotesk Next Ultra" pitchFamily="2" charset="0"/>
                <a:cs typeface="TeleGrotesk Next Ultra" pitchFamily="2" charset="0"/>
              </a:rPr>
              <a:t>tmo</a:t>
            </a:r>
            <a:endParaRPr lang="en-US" sz="5400" b="1" dirty="0">
              <a:solidFill>
                <a:schemeClr val="accent1"/>
              </a:solidFill>
              <a:latin typeface="TeleGrotesk Next Ultra" pitchFamily="2" charset="0"/>
              <a:ea typeface="TeleGrotesk Next Ultra" pitchFamily="2" charset="0"/>
              <a:cs typeface="TeleGrotesk Next Ultra" pitchFamily="2" charset="0"/>
            </a:endParaRPr>
          </a:p>
        </p:txBody>
      </p:sp>
      <p:pic>
        <p:nvPicPr>
          <p:cNvPr id="8" name="Picture 7" descr="Image result for logic2020 logo">
            <a:extLst>
              <a:ext uri="{FF2B5EF4-FFF2-40B4-BE49-F238E27FC236}">
                <a16:creationId xmlns:a16="http://schemas.microsoft.com/office/drawing/2014/main" id="{F245A279-E8C7-493A-8166-8B5B74BBB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700" y="5784478"/>
            <a:ext cx="1073522" cy="107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8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980E18-2660-9845-970A-7053BBF21119}"/>
              </a:ext>
            </a:extLst>
          </p:cNvPr>
          <p:cNvSpPr/>
          <p:nvPr/>
        </p:nvSpPr>
        <p:spPr>
          <a:xfrm>
            <a:off x="2298071" y="3358034"/>
            <a:ext cx="10060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tabLst>
                <a:tab pos="0" algn="l"/>
                <a:tab pos="230188" algn="l"/>
              </a:tabLst>
            </a:pPr>
            <a:r>
              <a:rPr lang="en-US" sz="2400" b="1" dirty="0">
                <a:solidFill>
                  <a:schemeClr val="tx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Goal </a:t>
            </a:r>
            <a:r>
              <a:rPr lang="en-US" sz="2400" i="1" dirty="0">
                <a:solidFill>
                  <a:schemeClr val="accent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Use machine learning to improve the customer experience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CBE80-735D-4299-9828-A52ADA32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254" y="1747443"/>
            <a:ext cx="6233823" cy="914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455CDF-6FD5-4788-98E1-A52A7346E9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184" y="4337686"/>
            <a:ext cx="588100" cy="616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DDD5F8-ACCC-452B-91D9-8C3DA26CD4C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8165" y="4338815"/>
            <a:ext cx="632489" cy="5159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2E1232-CCBF-459D-87AE-B8C3524590B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903" y="4296840"/>
            <a:ext cx="550707" cy="55070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335E1D4-2035-409B-B0D6-78A1D115CD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46515" y="4282673"/>
            <a:ext cx="341028" cy="5959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B346F4-4F82-B24E-B3C9-9C9FDE93AF30}"/>
              </a:ext>
            </a:extLst>
          </p:cNvPr>
          <p:cNvSpPr/>
          <p:nvPr/>
        </p:nvSpPr>
        <p:spPr>
          <a:xfrm>
            <a:off x="2316152" y="4384753"/>
            <a:ext cx="72138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tabLst>
                <a:tab pos="0" algn="l"/>
                <a:tab pos="230188" algn="l"/>
              </a:tabLst>
            </a:pPr>
            <a:r>
              <a:rPr lang="en-US" sz="2400" b="1" dirty="0">
                <a:solidFill>
                  <a:schemeClr val="tx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Scope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 </a:t>
            </a:r>
            <a:r>
              <a:rPr lang="en-US" sz="2400" dirty="0"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customer care messaging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20B6EF8-DF6B-4EB0-80A4-47794BB98A68}"/>
              </a:ext>
            </a:extLst>
          </p:cNvPr>
          <p:cNvSpPr txBox="1">
            <a:spLocks/>
          </p:cNvSpPr>
          <p:nvPr/>
        </p:nvSpPr>
        <p:spPr>
          <a:xfrm>
            <a:off x="838200" y="832408"/>
            <a:ext cx="10515600" cy="9150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eleGrotesk Next" pitchFamily="2" charset="77"/>
                <a:ea typeface="TeleGrotesk Next" pitchFamily="2" charset="77"/>
                <a:cs typeface="TeleGrotesk Next" pitchFamily="2" charset="77"/>
              </a:defRPr>
            </a:lvl1pPr>
          </a:lstStyle>
          <a:p>
            <a:pPr algn="ctr"/>
            <a:r>
              <a:rPr lang="en-US" dirty="0"/>
              <a:t>The project:</a:t>
            </a:r>
          </a:p>
        </p:txBody>
      </p:sp>
    </p:spTree>
    <p:extLst>
      <p:ext uri="{BB962C8B-B14F-4D97-AF65-F5344CB8AC3E}">
        <p14:creationId xmlns:p14="http://schemas.microsoft.com/office/powerpoint/2010/main" val="280972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10273AF-AA1B-5F46-B021-8FA1E47C0CB7}"/>
              </a:ext>
            </a:extLst>
          </p:cNvPr>
          <p:cNvSpPr/>
          <p:nvPr/>
        </p:nvSpPr>
        <p:spPr>
          <a:xfrm>
            <a:off x="241541" y="3590458"/>
            <a:ext cx="11568492" cy="26341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>
            <a:noAutofit/>
          </a:bodyPr>
          <a:lstStyle/>
          <a:p>
            <a:pPr marL="227013"/>
            <a:endParaRPr lang="en-US" sz="2800" i="1" dirty="0">
              <a:solidFill>
                <a:schemeClr val="accent1"/>
              </a:solidFill>
              <a:latin typeface="TeleGrotesk Next" pitchFamily="2" charset="0"/>
              <a:ea typeface="TeleGrotesk Next" pitchFamily="2" charset="0"/>
              <a:cs typeface="TeleGrotesk Next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237491-5442-9D4F-9BC7-A2C3C5C9C57A}"/>
              </a:ext>
            </a:extLst>
          </p:cNvPr>
          <p:cNvSpPr/>
          <p:nvPr/>
        </p:nvSpPr>
        <p:spPr>
          <a:xfrm>
            <a:off x="241541" y="633399"/>
            <a:ext cx="11568492" cy="28784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pPr marL="227013"/>
            <a:endParaRPr lang="en-US" sz="2800" i="1" dirty="0">
              <a:solidFill>
                <a:schemeClr val="accent1"/>
              </a:solidFill>
              <a:latin typeface="TeleGrotesk Next" pitchFamily="2" charset="0"/>
              <a:ea typeface="TeleGrotesk Next" pitchFamily="2" charset="0"/>
              <a:cs typeface="TeleGrotesk Next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EAAC4E-A853-DA47-BEA5-DC87141432FB}"/>
              </a:ext>
            </a:extLst>
          </p:cNvPr>
          <p:cNvSpPr/>
          <p:nvPr/>
        </p:nvSpPr>
        <p:spPr>
          <a:xfrm>
            <a:off x="407378" y="945453"/>
            <a:ext cx="67458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tabLst>
                <a:tab pos="0" algn="l"/>
                <a:tab pos="230188" algn="l"/>
              </a:tabLst>
            </a:pPr>
            <a:r>
              <a:rPr lang="en-US" sz="2400" b="1" dirty="0">
                <a:solidFill>
                  <a:schemeClr val="tx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Scenario </a:t>
            </a:r>
            <a:r>
              <a:rPr lang="en-US" sz="2400" dirty="0">
                <a:solidFill>
                  <a:schemeClr val="tx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Customer sends message:</a:t>
            </a:r>
            <a:r>
              <a:rPr lang="en-US" sz="2400" i="1" dirty="0">
                <a:solidFill>
                  <a:schemeClr val="accent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 </a:t>
            </a:r>
          </a:p>
          <a:p>
            <a:pPr lvl="1">
              <a:tabLst>
                <a:tab pos="0" algn="l"/>
                <a:tab pos="230188" algn="l"/>
              </a:tabLst>
            </a:pPr>
            <a:r>
              <a:rPr lang="en-US" sz="2400" b="1" dirty="0">
                <a:solidFill>
                  <a:schemeClr val="accent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“This high bill shall not pass!”</a:t>
            </a:r>
          </a:p>
          <a:p>
            <a:pPr lvl="1">
              <a:tabLst>
                <a:tab pos="0" algn="l"/>
                <a:tab pos="230188" algn="l"/>
              </a:tabLst>
            </a:pPr>
            <a:endParaRPr lang="en-US" sz="2400" i="1" dirty="0">
              <a:solidFill>
                <a:schemeClr val="accent1"/>
              </a:solidFill>
              <a:latin typeface="TeleGrotesk Next" pitchFamily="2" charset="0"/>
              <a:ea typeface="TeleGrotesk Next" pitchFamily="2" charset="0"/>
              <a:cs typeface="TeleGrotesk Next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629DA9-4055-1C4D-A4B0-8776DEF239DC}"/>
              </a:ext>
            </a:extLst>
          </p:cNvPr>
          <p:cNvSpPr/>
          <p:nvPr/>
        </p:nvSpPr>
        <p:spPr>
          <a:xfrm>
            <a:off x="407378" y="2145782"/>
            <a:ext cx="69130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tabLst>
                <a:tab pos="0" algn="l"/>
                <a:tab pos="230188" algn="l"/>
              </a:tabLst>
            </a:pPr>
            <a:r>
              <a:rPr lang="en-US" sz="2400" b="1" dirty="0">
                <a:solidFill>
                  <a:schemeClr val="tx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Goal </a:t>
            </a:r>
            <a:r>
              <a:rPr lang="en-US" sz="2400" dirty="0">
                <a:solidFill>
                  <a:schemeClr val="tx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Prep customer care agent before first response: </a:t>
            </a:r>
            <a:r>
              <a:rPr lang="en-US" sz="2400" b="1" dirty="0">
                <a:solidFill>
                  <a:schemeClr val="accent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Current bill status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ACE045-C963-E245-B1D5-771932822E92}"/>
              </a:ext>
            </a:extLst>
          </p:cNvPr>
          <p:cNvSpPr/>
          <p:nvPr/>
        </p:nvSpPr>
        <p:spPr>
          <a:xfrm>
            <a:off x="3347050" y="3760490"/>
            <a:ext cx="84629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tabLst>
                <a:tab pos="0" algn="l"/>
                <a:tab pos="230188" algn="l"/>
              </a:tabLst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Method</a:t>
            </a:r>
          </a:p>
          <a:p>
            <a:pPr marL="342900" lvl="1" indent="-342900">
              <a:buFont typeface="Arial" panose="020B0604020202020204" pitchFamily="34" charset="0"/>
              <a:buChar char="•"/>
              <a:tabLst>
                <a:tab pos="0" algn="l"/>
                <a:tab pos="230188" algn="l"/>
              </a:tabLst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Classify the message with machine learning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: </a:t>
            </a:r>
            <a:r>
              <a:rPr lang="en-US" sz="2400" b="1" i="1" dirty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[bill breakdown]</a:t>
            </a:r>
          </a:p>
          <a:p>
            <a:pPr marL="342900" lvl="1" indent="-342900">
              <a:buFont typeface="Arial" panose="020B0604020202020204" pitchFamily="34" charset="0"/>
              <a:buChar char="•"/>
              <a:tabLst>
                <a:tab pos="0" algn="l"/>
                <a:tab pos="230188" algn="l"/>
              </a:tabLst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Improve the prediction with customer data: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705CCA-CA8E-4B44-B406-8E162695AF2A}"/>
              </a:ext>
            </a:extLst>
          </p:cNvPr>
          <p:cNvSpPr/>
          <p:nvPr/>
        </p:nvSpPr>
        <p:spPr>
          <a:xfrm>
            <a:off x="3700535" y="4858494"/>
            <a:ext cx="58846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6" indent="-342900">
              <a:buFont typeface="Arial" panose="020B0604020202020204" pitchFamily="34" charset="0"/>
              <a:buChar char="•"/>
              <a:tabLst>
                <a:tab pos="0" algn="l"/>
                <a:tab pos="230188" algn="l"/>
              </a:tabLst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Recent account activity</a:t>
            </a:r>
          </a:p>
          <a:p>
            <a:pPr marL="342900" lvl="5" indent="-342900">
              <a:buFont typeface="Arial" panose="020B0604020202020204" pitchFamily="34" charset="0"/>
              <a:buChar char="•"/>
              <a:tabLst>
                <a:tab pos="0" algn="l"/>
                <a:tab pos="230188" algn="l"/>
              </a:tabLst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Signal strength</a:t>
            </a:r>
          </a:p>
          <a:p>
            <a:pPr marL="342900" lvl="5" indent="-342900">
              <a:buFont typeface="Arial" panose="020B0604020202020204" pitchFamily="34" charset="0"/>
              <a:buChar char="•"/>
              <a:tabLst>
                <a:tab pos="0" algn="l"/>
                <a:tab pos="230188" algn="l"/>
              </a:tabLst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rPr>
              <a:t>Bill status [overdue]</a:t>
            </a:r>
            <a:endParaRPr lang="en-US" sz="2000" i="1" dirty="0">
              <a:solidFill>
                <a:schemeClr val="bg1">
                  <a:lumMod val="95000"/>
                </a:schemeClr>
              </a:solidFill>
              <a:latin typeface="TeleGrotesk Next" pitchFamily="2" charset="0"/>
              <a:ea typeface="TeleGrotesk Next" pitchFamily="2" charset="0"/>
              <a:cs typeface="TeleGrotesk Next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568751-8AA9-3A4C-A267-FBA0725347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22251" t="12824" r="23076" b="27888"/>
          <a:stretch/>
        </p:blipFill>
        <p:spPr>
          <a:xfrm>
            <a:off x="7541895" y="849397"/>
            <a:ext cx="4086513" cy="248856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C67D979-C24E-C44F-828B-4A8258970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031" y="3694659"/>
            <a:ext cx="2449074" cy="244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58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566">
            <a:extLst>
              <a:ext uri="{FF2B5EF4-FFF2-40B4-BE49-F238E27FC236}">
                <a16:creationId xmlns:a16="http://schemas.microsoft.com/office/drawing/2014/main" id="{AFCF0791-97DF-7C4C-8592-75A812D9794B}"/>
              </a:ext>
            </a:extLst>
          </p:cNvPr>
          <p:cNvSpPr/>
          <p:nvPr/>
        </p:nvSpPr>
        <p:spPr>
          <a:xfrm>
            <a:off x="683031" y="423297"/>
            <a:ext cx="5062090" cy="551667"/>
          </a:xfrm>
          <a:prstGeom prst="rect">
            <a:avLst/>
          </a:prstGeom>
          <a:noFill/>
          <a:ln>
            <a:noFill/>
          </a:ln>
        </p:spPr>
        <p:txBody>
          <a:bodyPr lIns="22851" tIns="22851" rIns="22851" bIns="22851" anchor="t" anchorCtr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GB" sz="3200" b="0" i="0" u="none" strike="noStrike" kern="0" cap="none" spc="0" normalizeH="0" baseline="0" noProof="0">
                <a:ln>
                  <a:noFill/>
                </a:ln>
                <a:solidFill>
                  <a:srgbClr val="E20374"/>
                </a:solidFill>
                <a:effectLst/>
                <a:uLnTx/>
                <a:uFillTx/>
                <a:latin typeface="TeleGrotesk Next Ultra" pitchFamily="2" charset="0"/>
                <a:ea typeface="TeleGrotesk Next Ultra" pitchFamily="2" charset="0"/>
                <a:cs typeface="TeleGrotesk Next Ultra" pitchFamily="2" charset="0"/>
                <a:sym typeface="Roboto"/>
              </a:rPr>
              <a:t>Product: Expert Assistant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48F9EAE4-7FEE-184B-9012-BCD0640528CD}"/>
              </a:ext>
            </a:extLst>
          </p:cNvPr>
          <p:cNvSpPr/>
          <p:nvPr/>
        </p:nvSpPr>
        <p:spPr>
          <a:xfrm>
            <a:off x="1421420" y="3444196"/>
            <a:ext cx="2380593" cy="940246"/>
          </a:xfrm>
          <a:prstGeom prst="wedgeRoundRectCallou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 w="0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rPr>
              <a:t>Hey! I’m travelling to Europe and need my phone to work.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1E9715-3D7A-EE4E-BBFF-E2A419369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8887" y="4675881"/>
            <a:ext cx="995884" cy="1556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A8E721-B246-9440-9B3E-27B1CBD1A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183" y="429943"/>
            <a:ext cx="4022914" cy="58354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B22A93-D71A-2445-9FEB-4F72E35444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000" y="4675881"/>
            <a:ext cx="1037963" cy="1556945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5DB793E2-E8AD-6D48-94DC-9691AEB2E36C}"/>
              </a:ext>
            </a:extLst>
          </p:cNvPr>
          <p:cNvSpPr/>
          <p:nvPr/>
        </p:nvSpPr>
        <p:spPr>
          <a:xfrm>
            <a:off x="4929452" y="3444196"/>
            <a:ext cx="2380593" cy="940246"/>
          </a:xfrm>
          <a:prstGeom prst="wedgeRoundRectCallou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 w="0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/>
              </a:rPr>
              <a:t>I see your phone is locked. I’ll submit an unlock request now.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9824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F78AE805-2DA5-476E-9055-189394A9B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1011" y="2487271"/>
            <a:ext cx="1395414" cy="1395414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43BF1E59-A9EE-7A43-9357-5F7D54A70B5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9150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eleGrotesk Next" pitchFamily="2" charset="77"/>
                <a:ea typeface="TeleGrotesk Next" pitchFamily="2" charset="77"/>
                <a:cs typeface="TeleGrotesk Next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leGrotesk Next" pitchFamily="2" charset="77"/>
                <a:ea typeface="TeleGrotesk Next" pitchFamily="2" charset="77"/>
                <a:cs typeface="TeleGrotesk Next" pitchFamily="2" charset="77"/>
                <a:sym typeface="Arial"/>
              </a:rPr>
              <a:t>Team Snapshot, January 2018</a:t>
            </a:r>
          </a:p>
        </p:txBody>
      </p:sp>
      <p:pic>
        <p:nvPicPr>
          <p:cNvPr id="1026" name="Picture 2" descr="Image result for light bulb">
            <a:extLst>
              <a:ext uri="{FF2B5EF4-FFF2-40B4-BE49-F238E27FC236}">
                <a16:creationId xmlns:a16="http://schemas.microsoft.com/office/drawing/2014/main" id="{DDEF4574-AD40-41B4-9B74-25CA1D16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616426">
            <a:off x="4330362" y="2409825"/>
            <a:ext cx="2506143" cy="290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A1D473-72F6-4404-886E-6E14EF677413}"/>
              </a:ext>
            </a:extLst>
          </p:cNvPr>
          <p:cNvSpPr/>
          <p:nvPr/>
        </p:nvSpPr>
        <p:spPr>
          <a:xfrm rot="20669235">
            <a:off x="395238" y="2409561"/>
            <a:ext cx="403044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0" cap="none" spc="0" normalizeH="0" baseline="0" noProof="0" dirty="0">
                <a:ln w="12700">
                  <a:solidFill>
                    <a:srgbClr val="E20074"/>
                  </a:solidFill>
                  <a:prstDash val="solid"/>
                </a:ln>
                <a:gradFill flip="none" rotWithShape="1">
                  <a:gsLst>
                    <a:gs pos="0">
                      <a:srgbClr val="E20074">
                        <a:tint val="66000"/>
                        <a:satMod val="160000"/>
                      </a:srgbClr>
                    </a:gs>
                    <a:gs pos="50000">
                      <a:srgbClr val="E20074">
                        <a:tint val="44500"/>
                        <a:satMod val="160000"/>
                      </a:srgbClr>
                    </a:gs>
                    <a:gs pos="100000">
                      <a:srgbClr val="E20074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dist="38100" dir="2640000" algn="bl" rotWithShape="0">
                    <a:srgbClr val="E20074"/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DREAM</a:t>
            </a:r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55EFE5EC-E6B6-4617-ABC4-491D953D7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1012" y="2210096"/>
            <a:ext cx="1395414" cy="1395414"/>
          </a:xfrm>
          <a:prstGeom prst="rect">
            <a:avLst/>
          </a:prstGeom>
        </p:spPr>
      </p:pic>
      <p:pic>
        <p:nvPicPr>
          <p:cNvPr id="12" name="Graphic 11" descr="Database">
            <a:extLst>
              <a:ext uri="{FF2B5EF4-FFF2-40B4-BE49-F238E27FC236}">
                <a16:creationId xmlns:a16="http://schemas.microsoft.com/office/drawing/2014/main" id="{0FBDEF70-43D8-4BCC-A931-8639B3D9C6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09276" y="2980726"/>
            <a:ext cx="1395414" cy="1395414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9086B16B-19D9-44B7-9996-0793A2E74F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24858" y="2731589"/>
            <a:ext cx="1395414" cy="1395414"/>
          </a:xfrm>
          <a:prstGeom prst="rect">
            <a:avLst/>
          </a:prstGeom>
        </p:spPr>
      </p:pic>
      <p:pic>
        <p:nvPicPr>
          <p:cNvPr id="16" name="Graphic 15" descr="Database">
            <a:extLst>
              <a:ext uri="{FF2B5EF4-FFF2-40B4-BE49-F238E27FC236}">
                <a16:creationId xmlns:a16="http://schemas.microsoft.com/office/drawing/2014/main" id="{D12AF8DE-C310-4DBA-9544-63F47EBEC7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22418" y="3535076"/>
            <a:ext cx="1395414" cy="139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0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A5768-B85B-452A-BCE6-32A40CBE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Snapshot, May 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293E0-C3E1-4D30-AF7C-B6E3E5DFD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We are: </a:t>
            </a:r>
          </a:p>
          <a:p>
            <a:r>
              <a:rPr lang="en-US" dirty="0"/>
              <a:t>2 product development teams</a:t>
            </a:r>
          </a:p>
          <a:p>
            <a:r>
              <a:rPr lang="en-US" dirty="0"/>
              <a:t>20 total people</a:t>
            </a:r>
          </a:p>
          <a:p>
            <a:r>
              <a:rPr lang="en-US" dirty="0"/>
              <a:t>with services in 5 languages</a:t>
            </a:r>
          </a:p>
          <a:p>
            <a:r>
              <a:rPr lang="en-US" dirty="0"/>
              <a:t>using 7 different data stores and 9 backend 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Our products are</a:t>
            </a:r>
          </a:p>
          <a:p>
            <a:r>
              <a:rPr lang="en-US" dirty="0"/>
              <a:t>Used by all 600 T-Mobile messaging agents </a:t>
            </a:r>
          </a:p>
          <a:p>
            <a:r>
              <a:rPr lang="en-US" dirty="0"/>
              <a:t>Triggered over 5 million times a week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i="1" dirty="0">
                <a:solidFill>
                  <a:schemeClr val="accent1"/>
                </a:solidFill>
              </a:rPr>
              <a:t>This really helps our agents become more efficient in resolving our customers’ needs.” </a:t>
            </a:r>
            <a:r>
              <a:rPr lang="en-US" dirty="0"/>
              <a:t>– Care Center Supervisor</a:t>
            </a:r>
          </a:p>
        </p:txBody>
      </p:sp>
      <p:pic>
        <p:nvPicPr>
          <p:cNvPr id="7" name="Graphic 6" descr="Podium">
            <a:extLst>
              <a:ext uri="{FF2B5EF4-FFF2-40B4-BE49-F238E27FC236}">
                <a16:creationId xmlns:a16="http://schemas.microsoft.com/office/drawing/2014/main" id="{02DF5197-9EAD-4372-B13F-4E788E218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2388" y="1833563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29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body" idx="4294967295"/>
          </p:nvPr>
        </p:nvSpPr>
        <p:spPr>
          <a:xfrm>
            <a:off x="0" y="6437313"/>
            <a:ext cx="2943225" cy="144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25000"/>
              <a:buNone/>
            </a:pPr>
            <a:r>
              <a:rPr lang="en-GB" sz="839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544" name="Shape 5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059" y="5389175"/>
            <a:ext cx="1498643" cy="2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559"/>
          <p:cNvSpPr/>
          <p:nvPr/>
        </p:nvSpPr>
        <p:spPr>
          <a:xfrm>
            <a:off x="968656" y="2664743"/>
            <a:ext cx="10124181" cy="94412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GB" sz="7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otesk Next Ultra" pitchFamily="2" charset="0"/>
                <a:ea typeface="TeleGrotesk Next Ultra" pitchFamily="2" charset="0"/>
                <a:cs typeface="TeleGrotesk Next Ultra" pitchFamily="2" charset="0"/>
                <a:sym typeface="Roboto"/>
              </a:rPr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1864699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7F59-6DC9-4612-9AF7-36A0725C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across disciplines is hard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74554-521A-4FC0-9D6E-C05136831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2311" y="2617694"/>
            <a:ext cx="6604591" cy="3599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i="1" dirty="0"/>
              <a:t>the difference… between the words that make it impossible for a child to think or concentrate and the words that free the natural desire to learn</a:t>
            </a:r>
            <a:r>
              <a:rPr lang="en-US" dirty="0"/>
              <a:t>”</a:t>
            </a:r>
          </a:p>
        </p:txBody>
      </p:sp>
      <p:pic>
        <p:nvPicPr>
          <p:cNvPr id="1026" name="Picture 2" descr="How to Talk So Kids Will Listen &amp; Listen So Kids Will Talk by [Faber, Adele, Mazlish, Elaine]">
            <a:extLst>
              <a:ext uri="{FF2B5EF4-FFF2-40B4-BE49-F238E27FC236}">
                <a16:creationId xmlns:a16="http://schemas.microsoft.com/office/drawing/2014/main" id="{90A35A6F-B91F-408E-998A-BB5FAAE80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95" y="1620044"/>
            <a:ext cx="30861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1138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1">
  <a:themeElements>
    <a:clrScheme name="Custom 1">
      <a:dk1>
        <a:srgbClr val="000000"/>
      </a:dk1>
      <a:lt1>
        <a:srgbClr val="FFFFFF"/>
      </a:lt1>
      <a:dk2>
        <a:srgbClr val="323232"/>
      </a:dk2>
      <a:lt2>
        <a:srgbClr val="F0F0F0"/>
      </a:lt2>
      <a:accent1>
        <a:srgbClr val="E20074"/>
      </a:accent1>
      <a:accent2>
        <a:srgbClr val="BA0060"/>
      </a:accent2>
      <a:accent3>
        <a:srgbClr val="A10053"/>
      </a:accent3>
      <a:accent4>
        <a:srgbClr val="09B119"/>
      </a:accent4>
      <a:accent5>
        <a:srgbClr val="FF0000"/>
      </a:accent5>
      <a:accent6>
        <a:srgbClr val="FEE60B"/>
      </a:accent6>
      <a:hlink>
        <a:srgbClr val="E20074"/>
      </a:hlink>
      <a:folHlink>
        <a:srgbClr val="A1005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1">
  <a:themeElements>
    <a:clrScheme name="Custom 1">
      <a:dk1>
        <a:srgbClr val="000000"/>
      </a:dk1>
      <a:lt1>
        <a:srgbClr val="FFFFFF"/>
      </a:lt1>
      <a:dk2>
        <a:srgbClr val="323232"/>
      </a:dk2>
      <a:lt2>
        <a:srgbClr val="F0F0F0"/>
      </a:lt2>
      <a:accent1>
        <a:srgbClr val="E20074"/>
      </a:accent1>
      <a:accent2>
        <a:srgbClr val="BA0060"/>
      </a:accent2>
      <a:accent3>
        <a:srgbClr val="A10053"/>
      </a:accent3>
      <a:accent4>
        <a:srgbClr val="09B119"/>
      </a:accent4>
      <a:accent5>
        <a:srgbClr val="FF0000"/>
      </a:accent5>
      <a:accent6>
        <a:srgbClr val="FEE60B"/>
      </a:accent6>
      <a:hlink>
        <a:srgbClr val="E20074"/>
      </a:hlink>
      <a:folHlink>
        <a:srgbClr val="A1005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1">
  <a:themeElements>
    <a:clrScheme name="Custom 1">
      <a:dk1>
        <a:srgbClr val="000000"/>
      </a:dk1>
      <a:lt1>
        <a:srgbClr val="FFFFFF"/>
      </a:lt1>
      <a:dk2>
        <a:srgbClr val="323232"/>
      </a:dk2>
      <a:lt2>
        <a:srgbClr val="F0F0F0"/>
      </a:lt2>
      <a:accent1>
        <a:srgbClr val="E20074"/>
      </a:accent1>
      <a:accent2>
        <a:srgbClr val="BA0060"/>
      </a:accent2>
      <a:accent3>
        <a:srgbClr val="A10053"/>
      </a:accent3>
      <a:accent4>
        <a:srgbClr val="09B119"/>
      </a:accent4>
      <a:accent5>
        <a:srgbClr val="FF0000"/>
      </a:accent5>
      <a:accent6>
        <a:srgbClr val="FEE60B"/>
      </a:accent6>
      <a:hlink>
        <a:srgbClr val="E20074"/>
      </a:hlink>
      <a:folHlink>
        <a:srgbClr val="A1005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22920</TotalTime>
  <Words>684</Words>
  <Application>Microsoft Office PowerPoint</Application>
  <PresentationFormat>Widescreen</PresentationFormat>
  <Paragraphs>156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TeleGrotesk Next</vt:lpstr>
      <vt:lpstr>TeleGrotesk Next Ultra</vt:lpstr>
      <vt:lpstr>Tele-GroteskHal</vt:lpstr>
      <vt:lpstr>Wingdings</vt:lpstr>
      <vt:lpstr>Custom 1</vt:lpstr>
      <vt:lpstr>1_Custom 1</vt:lpstr>
      <vt:lpstr>2_Custom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Snapshot, May 2019</vt:lpstr>
      <vt:lpstr>PowerPoint Presentation</vt:lpstr>
      <vt:lpstr>Communication across disciplines is hard</vt:lpstr>
      <vt:lpstr>How To Talk So Kids Will Listen </vt:lpstr>
      <vt:lpstr>PowerPoint Presentation</vt:lpstr>
      <vt:lpstr>Value Conflict: Accuracy vs Uptime</vt:lpstr>
      <vt:lpstr>Communication cadence matters.</vt:lpstr>
      <vt:lpstr>T-Mobile Example</vt:lpstr>
      <vt:lpstr>Value Conflict: Insights vs Completed Code</vt:lpstr>
      <vt:lpstr>Engineers have different needs.</vt:lpstr>
      <vt:lpstr>T-Mobile Example</vt:lpstr>
      <vt:lpstr>Value Conflict: Reproducible vs Explainable</vt:lpstr>
      <vt:lpstr>Different roles need different documentation.</vt:lpstr>
      <vt:lpstr>T-Mobile Example</vt:lpstr>
      <vt:lpstr>PowerPoint Presentation</vt:lpstr>
      <vt:lpstr>How many engineers does it take to convince other engineers a data scientist’s idea is a good idea?</vt:lpstr>
      <vt:lpstr>PowerPoint Presentation</vt:lpstr>
      <vt:lpstr>Establish Communication Rituals</vt:lpstr>
      <vt:lpstr>Collaboration starts with the environment.</vt:lpstr>
      <vt:lpstr>Wrapping it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Push straight to prod: API development with R and TensorFlow at T-Mobile</dc:title>
  <dc:creator>Microsoft Office User</dc:creator>
  <cp:lastModifiedBy>Nolis, Heather</cp:lastModifiedBy>
  <cp:revision>423</cp:revision>
  <dcterms:created xsi:type="dcterms:W3CDTF">2018-01-24T23:14:22Z</dcterms:created>
  <dcterms:modified xsi:type="dcterms:W3CDTF">2019-06-04T06:08:01Z</dcterms:modified>
</cp:coreProperties>
</file>